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50"/>
  </p:notesMasterIdLst>
  <p:handoutMasterIdLst>
    <p:handoutMasterId r:id="rId51"/>
  </p:handoutMasterIdLst>
  <p:sldIdLst>
    <p:sldId id="394" r:id="rId3"/>
    <p:sldId id="466" r:id="rId4"/>
    <p:sldId id="500" r:id="rId5"/>
    <p:sldId id="506" r:id="rId6"/>
    <p:sldId id="507" r:id="rId7"/>
    <p:sldId id="508" r:id="rId8"/>
    <p:sldId id="509" r:id="rId9"/>
    <p:sldId id="510" r:id="rId10"/>
    <p:sldId id="530" r:id="rId11"/>
    <p:sldId id="544" r:id="rId12"/>
    <p:sldId id="529" r:id="rId13"/>
    <p:sldId id="511" r:id="rId14"/>
    <p:sldId id="531" r:id="rId15"/>
    <p:sldId id="512" r:id="rId16"/>
    <p:sldId id="513" r:id="rId17"/>
    <p:sldId id="514" r:id="rId18"/>
    <p:sldId id="526" r:id="rId19"/>
    <p:sldId id="525" r:id="rId20"/>
    <p:sldId id="532" r:id="rId21"/>
    <p:sldId id="539" r:id="rId22"/>
    <p:sldId id="527" r:id="rId23"/>
    <p:sldId id="528" r:id="rId24"/>
    <p:sldId id="533" r:id="rId25"/>
    <p:sldId id="534" r:id="rId26"/>
    <p:sldId id="537" r:id="rId27"/>
    <p:sldId id="536" r:id="rId28"/>
    <p:sldId id="538" r:id="rId29"/>
    <p:sldId id="535" r:id="rId30"/>
    <p:sldId id="515" r:id="rId31"/>
    <p:sldId id="516" r:id="rId32"/>
    <p:sldId id="517" r:id="rId33"/>
    <p:sldId id="518" r:id="rId34"/>
    <p:sldId id="519" r:id="rId35"/>
    <p:sldId id="520" r:id="rId36"/>
    <p:sldId id="521" r:id="rId37"/>
    <p:sldId id="522" r:id="rId38"/>
    <p:sldId id="523" r:id="rId39"/>
    <p:sldId id="524" r:id="rId40"/>
    <p:sldId id="540" r:id="rId41"/>
    <p:sldId id="541" r:id="rId42"/>
    <p:sldId id="542" r:id="rId43"/>
    <p:sldId id="543" r:id="rId44"/>
    <p:sldId id="505" r:id="rId45"/>
    <p:sldId id="503" r:id="rId46"/>
    <p:sldId id="545" r:id="rId47"/>
    <p:sldId id="352" r:id="rId48"/>
    <p:sldId id="546" r:id="rId4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1CE0663-FF9A-432D-BC38-4D3F108A7811}">
          <p14:sldIdLst>
            <p14:sldId id="394"/>
            <p14:sldId id="466"/>
            <p14:sldId id="500"/>
          </p14:sldIdLst>
        </p14:section>
        <p14:section name="HTTP Overview" id="{8183B54C-EAA7-435F-84CB-160350379B5D}">
          <p14:sldIdLst>
            <p14:sldId id="506"/>
            <p14:sldId id="507"/>
            <p14:sldId id="508"/>
            <p14:sldId id="509"/>
            <p14:sldId id="510"/>
            <p14:sldId id="530"/>
            <p14:sldId id="544"/>
          </p14:sldIdLst>
        </p14:section>
        <p14:section name="HTTP Developer Tools" id="{05660241-9297-41B2-A404-67FF896EBB71}">
          <p14:sldIdLst>
            <p14:sldId id="529"/>
            <p14:sldId id="511"/>
            <p14:sldId id="531"/>
            <p14:sldId id="512"/>
          </p14:sldIdLst>
        </p14:section>
        <p14:section name="REST and RESTful Services" id="{37032C8E-1C9C-4728-9E5A-1A589A3F2FAE}">
          <p14:sldIdLst>
            <p14:sldId id="513"/>
            <p14:sldId id="514"/>
          </p14:sldIdLst>
        </p14:section>
        <p14:section name="GitHub API" id="{05027F8A-F21F-4B6D-87E4-681E010ED5AB}">
          <p14:sldIdLst>
            <p14:sldId id="526"/>
            <p14:sldId id="525"/>
            <p14:sldId id="532"/>
            <p14:sldId id="539"/>
          </p14:sldIdLst>
        </p14:section>
        <p14:section name="Firebase" id="{525C6100-44AD-4203-B5F4-186A531C1FD0}">
          <p14:sldIdLst>
            <p14:sldId id="527"/>
            <p14:sldId id="528"/>
            <p14:sldId id="533"/>
            <p14:sldId id="534"/>
            <p14:sldId id="537"/>
            <p14:sldId id="536"/>
            <p14:sldId id="538"/>
          </p14:sldIdLst>
        </p14:section>
        <p14:section name="Kinvey" id="{2894B70C-7717-40CB-9158-B206F25451E2}">
          <p14:sldIdLst>
            <p14:sldId id="535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40"/>
            <p14:sldId id="541"/>
            <p14:sldId id="542"/>
            <p14:sldId id="543"/>
          </p14:sldIdLst>
        </p14:section>
        <p14:section name="Conclusion" id="{8FBD8AD9-4FBB-4D4B-8026-071DED166040}">
          <p14:sldIdLst>
            <p14:sldId id="505"/>
            <p14:sldId id="503"/>
            <p14:sldId id="545"/>
            <p14:sldId id="352"/>
            <p14:sldId id="546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E85C0E"/>
    <a:srgbClr val="F8DC9E"/>
    <a:srgbClr val="FBEEDC"/>
    <a:srgbClr val="FBEEC9"/>
    <a:srgbClr val="603A14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5280" autoAdjust="0"/>
  </p:normalViewPr>
  <p:slideViewPr>
    <p:cSldViewPr>
      <p:cViewPr varScale="1">
        <p:scale>
          <a:sx n="84" d="100"/>
          <a:sy n="84" d="100"/>
        </p:scale>
        <p:origin x="-542" y="-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3/19/2018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23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742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233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3/19/2018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8817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hyperlink" Target="https://kinvey.com/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developer.chrome.com/devtool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www.telerik.com/fiddl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www.getpostman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https://en.wikipedia.org/wiki/Representational_state_transfer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me-service.org/api/posts/17" TargetMode="External"/><Relationship Id="rId2" Type="http://schemas.openxmlformats.org/officeDocument/2006/relationships/hyperlink" Target="http://some-service.org/api/post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1.png"/><Relationship Id="rId4" Type="http://schemas.openxmlformats.org/officeDocument/2006/relationships/hyperlink" Target="http://myservice.com/api/posts/17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github.com/repos/testnakov/softuniada-2016/commits" TargetMode="External"/><Relationship Id="rId2" Type="http://schemas.openxmlformats.org/officeDocument/2006/relationships/hyperlink" Target="https://api.github.com/users/testnakov/repo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udge.softuni.bg/Contests/356" TargetMode="External"/><Relationship Id="rId5" Type="http://schemas.openxmlformats.org/officeDocument/2006/relationships/hyperlink" Target="https://api.github.com/repos/testnakov/test-nakov-repo/issues/1" TargetMode="External"/><Relationship Id="rId4" Type="http://schemas.openxmlformats.org/officeDocument/2006/relationships/hyperlink" Target="https://api.github.com/repos/testnakov/test-nakov-repo/issue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github.com/repos/testnakov/test-nakov-repo/issues" TargetMode="External"/><Relationship Id="rId2" Type="http://schemas.openxmlformats.org/officeDocument/2006/relationships/hyperlink" Target="https://api.github.com/repos/testnakov/test-nakov-repo/issues/1/label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dge.softuni.bg/Contests/356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judge.softuni.bg/Contests/356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console.firebase.googl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estapp-fc138.firebaseio.com/.json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estapp-fc138.firebaseio.com/books.json" TargetMode="External"/><Relationship Id="rId7" Type="http://schemas.openxmlformats.org/officeDocument/2006/relationships/hyperlink" Target="https://judge.softuni.bg/Contests/356" TargetMode="External"/><Relationship Id="rId2" Type="http://schemas.openxmlformats.org/officeDocument/2006/relationships/hyperlink" Target="https://testapp-fc138.firebaseio.com/.js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stapp-fc138.firebaseio.com/books/6.json" TargetMode="External"/><Relationship Id="rId5" Type="http://schemas.openxmlformats.org/officeDocument/2006/relationships/hyperlink" Target="https://testapp-fc138.firebaseio.com/books/1/author.json" TargetMode="External"/><Relationship Id="rId4" Type="http://schemas.openxmlformats.org/officeDocument/2006/relationships/hyperlink" Target="https://testapp-fc138.firebaseio.com/books/1.json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estapp-fc138.firebaseio.com/books/7/author.json" TargetMode="External"/><Relationship Id="rId2" Type="http://schemas.openxmlformats.org/officeDocument/2006/relationships/hyperlink" Target="https://testapp-fc138.firebaseio.com/books.js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dge.softuni.bg/Contests/356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kinvey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console.kinvey.com/sign-up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console.kinvey.com/apps/ne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dge.softuni.bg/Contests/356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baas.kinvey.com/appdata/%7bapp_id%7d/post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dge.softuni.bg/Contests/356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baas.kinvey.com/appdata/%7bapp_id%7d/post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dge.softuni.bg/Contests/356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56" TargetMode="External"/><Relationship Id="rId2" Type="http://schemas.openxmlformats.org/officeDocument/2006/relationships/hyperlink" Target="https://baas.kinvey.com/appdata/%7bapp_id%7d/posts/i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56" TargetMode="External"/><Relationship Id="rId2" Type="http://schemas.openxmlformats.org/officeDocument/2006/relationships/hyperlink" Target="https://baas.kinvey.com/appdata/%7bapp_id%7d/posts/i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56" TargetMode="External"/><Relationship Id="rId2" Type="http://schemas.openxmlformats.org/officeDocument/2006/relationships/hyperlink" Target="https://baas.kinvey.com/user/%7bapp_id%7d/logi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baas.kinvey.com/user/%7bapp_id%7d/_logout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70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67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72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69.png"/><Relationship Id="rId5" Type="http://schemas.openxmlformats.org/officeDocument/2006/relationships/image" Target="../media/image66.png"/><Relationship Id="rId15" Type="http://schemas.openxmlformats.org/officeDocument/2006/relationships/image" Target="../media/image71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73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68.png"/><Relationship Id="rId14" Type="http://schemas.openxmlformats.org/officeDocument/2006/relationships/hyperlink" Target="http://www.telenor.bg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74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75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HTTP and REST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HTTP, RESTful Web Services, HTTP and REST Tools: Postman, Fiddler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360068" y="3588383"/>
            <a:ext cx="1403333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HTTP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and REST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7715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6" descr="https://spinspire.com/sites/spinspire.com/files/field/image/rest_api_256x256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13" y="3188734"/>
            <a:ext cx="1554914" cy="155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0"/>
          <a:srcRect l="1" r="-2532"/>
          <a:stretch/>
        </p:blipFill>
        <p:spPr>
          <a:xfrm>
            <a:off x="7250608" y="4619016"/>
            <a:ext cx="4225855" cy="1499769"/>
          </a:xfrm>
          <a:prstGeom prst="roundRect">
            <a:avLst>
              <a:gd name="adj" fmla="val 1225"/>
            </a:avLst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 descr="Enterprise Mobile Backend as a Service | Kinvey">
            <a:hlinkClick r:id="rId11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445" y="3601872"/>
            <a:ext cx="2222967" cy="72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Content-Type</a:t>
            </a:r>
            <a:r>
              <a:rPr lang="en-US" sz="3200" dirty="0"/>
              <a:t> /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Content-Disposition</a:t>
            </a:r>
            <a:r>
              <a:rPr lang="en-US" sz="3200" dirty="0"/>
              <a:t> headers specify how the HTTP request / response body should be processed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Examples: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Content-Type and Disposition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3877" y="3048000"/>
            <a:ext cx="10773992" cy="5016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application/json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73877" y="4533565"/>
            <a:ext cx="10773992" cy="13203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application/pdf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Content-Disposition: attachment; filename="Financial-Report-April-2016.pdf"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008812" y="2595070"/>
            <a:ext cx="4648200" cy="1029473"/>
          </a:xfrm>
          <a:prstGeom prst="wedgeRoundRectCallout">
            <a:avLst>
              <a:gd name="adj1" fmla="val -59824"/>
              <a:gd name="adj2" fmla="val 5802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UTF-8 encoded HTML page. Will be shown in the browser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637212" y="5501232"/>
            <a:ext cx="6008140" cy="1032512"/>
          </a:xfrm>
          <a:prstGeom prst="wedgeRoundRectCallout">
            <a:avLst>
              <a:gd name="adj1" fmla="val -57262"/>
              <a:gd name="adj2" fmla="val -3842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will download a PDF file named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Financial-Report-April-2016.pdf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673877" y="3819395"/>
            <a:ext cx="10773992" cy="5016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text/html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charset=utf-8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3339313" y="2291755"/>
            <a:ext cx="3276600" cy="570044"/>
          </a:xfrm>
          <a:prstGeom prst="wedgeRoundRectCallout">
            <a:avLst>
              <a:gd name="adj1" fmla="val -61902"/>
              <a:gd name="adj2" fmla="val 6143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JSON-encoded data</a:t>
            </a:r>
          </a:p>
        </p:txBody>
      </p:sp>
    </p:spTree>
    <p:extLst>
      <p:ext uri="{BB962C8B-B14F-4D97-AF65-F5344CB8AC3E}">
        <p14:creationId xmlns:p14="http://schemas.microsoft.com/office/powerpoint/2010/main" val="233658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0223" y="4896256"/>
            <a:ext cx="8938472" cy="820600"/>
          </a:xfrm>
        </p:spPr>
        <p:txBody>
          <a:bodyPr/>
          <a:lstStyle/>
          <a:p>
            <a:r>
              <a:rPr lang="en-US" dirty="0"/>
              <a:t>HTTP Developer Tools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620223" y="5754968"/>
            <a:ext cx="8938472" cy="688256"/>
          </a:xfrm>
        </p:spPr>
        <p:txBody>
          <a:bodyPr/>
          <a:lstStyle/>
          <a:p>
            <a:r>
              <a:rPr lang="en-US" dirty="0"/>
              <a:t>Chrome Dev Tools, Fiddler, Postman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12" y="2987411"/>
            <a:ext cx="4563999" cy="1660789"/>
          </a:xfrm>
          <a:prstGeom prst="roundRect">
            <a:avLst>
              <a:gd name="adj" fmla="val 1225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779" y="2985414"/>
            <a:ext cx="4367331" cy="1662690"/>
          </a:xfrm>
          <a:prstGeom prst="roundRect">
            <a:avLst>
              <a:gd name="adj" fmla="val 1243"/>
            </a:avLst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436" y="629589"/>
            <a:ext cx="2936045" cy="1923773"/>
          </a:xfrm>
          <a:prstGeom prst="roundRect">
            <a:avLst>
              <a:gd name="adj" fmla="val 2622"/>
            </a:avLst>
          </a:prstGeom>
        </p:spPr>
      </p:pic>
    </p:spTree>
    <p:extLst>
      <p:ext uri="{BB962C8B-B14F-4D97-AF65-F5344CB8AC3E}">
        <p14:creationId xmlns:p14="http://schemas.microsoft.com/office/powerpoint/2010/main" val="1161922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Chrome Developer Tools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89312" y="602998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Chrome Developer Tools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12" y="1066800"/>
            <a:ext cx="9448800" cy="48442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460" y="1752600"/>
            <a:ext cx="4009670" cy="1526524"/>
          </a:xfrm>
          <a:prstGeom prst="roundRect">
            <a:avLst>
              <a:gd name="adj" fmla="val 1243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766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Fiddler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37908" y="6106180"/>
            <a:ext cx="5513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Fiddler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412" y="1075847"/>
            <a:ext cx="9144000" cy="4905374"/>
          </a:xfrm>
          <a:prstGeom prst="rect">
            <a:avLst/>
          </a:prstGeom>
        </p:spPr>
      </p:pic>
      <p:pic>
        <p:nvPicPr>
          <p:cNvPr id="3074" name="Picture 2" descr="https://upload.wikimedia.org/wikipedia/en/b/b7/Fiddler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987" y="3505200"/>
            <a:ext cx="3400425" cy="10668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533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Tools for Developers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64132" y="6040694"/>
            <a:ext cx="8460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Postman REST Client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232" y="1170578"/>
            <a:ext cx="8326360" cy="47484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927" y="4476344"/>
            <a:ext cx="2833885" cy="1031219"/>
          </a:xfrm>
          <a:prstGeom prst="roundRect">
            <a:avLst>
              <a:gd name="adj" fmla="val 122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3807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</a:t>
            </a:r>
            <a:r>
              <a:rPr lang="en-US" dirty="0"/>
              <a:t>presentational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/>
              <a:t>tate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dirty="0"/>
              <a:t>ransfer (</a:t>
            </a:r>
            <a:r>
              <a:rPr lang="en-US" dirty="0">
                <a:hlinkClick r:id="rId2"/>
              </a:rPr>
              <a:t>REST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Architecture for client-server communication over HTTP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Resources</a:t>
            </a:r>
            <a:r>
              <a:rPr lang="en-US" dirty="0"/>
              <a:t>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URI</a:t>
            </a:r>
            <a:r>
              <a:rPr lang="en-US" dirty="0"/>
              <a:t> (address)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Can be created / retrieved /</a:t>
            </a:r>
            <a:br>
              <a:rPr lang="en-US" dirty="0"/>
            </a:br>
            <a:r>
              <a:rPr lang="en-US" dirty="0"/>
              <a:t>modified / deleted / etc.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RESTful API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RESTful Service</a:t>
            </a:r>
          </a:p>
          <a:p>
            <a:pPr lvl="1"/>
            <a:r>
              <a:rPr lang="en-US" dirty="0"/>
              <a:t>Provides access to server-side</a:t>
            </a:r>
            <a:br>
              <a:rPr lang="en-US" dirty="0"/>
            </a:br>
            <a:r>
              <a:rPr lang="en-US" dirty="0"/>
              <a:t>resources via HTTP and REST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and RESTful Services</a:t>
            </a:r>
          </a:p>
        </p:txBody>
      </p:sp>
      <p:pic>
        <p:nvPicPr>
          <p:cNvPr id="5" name="Picture 4" descr="http://ragavanr.files.wordpress.com/2011/02/rest-web-service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2704" y="2625332"/>
            <a:ext cx="5368108" cy="369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36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Create a new post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POST</a:t>
            </a:r>
            <a:r>
              <a:rPr lang="en-US" sz="3000" dirty="0"/>
              <a:t> </a:t>
            </a:r>
            <a:r>
              <a:rPr lang="en-US" sz="3000" dirty="0">
                <a:hlinkClick r:id="rId2"/>
              </a:rPr>
              <a:t>http://some-service.org/api/posts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Get all posts / specific post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3000" dirty="0"/>
              <a:t> </a:t>
            </a:r>
            <a:r>
              <a:rPr lang="en-US" sz="3000" dirty="0">
                <a:hlinkClick r:id="rId2"/>
              </a:rPr>
              <a:t>http://some-service.org/api/posts</a:t>
            </a:r>
            <a:r>
              <a:rPr lang="en-US" sz="3000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3000" dirty="0"/>
              <a:t> </a:t>
            </a:r>
            <a:r>
              <a:rPr lang="en-US" sz="3000" dirty="0">
                <a:hlinkClick r:id="rId3"/>
              </a:rPr>
              <a:t>http://some-service.org/api/posts/17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Delete existing post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DELETE</a:t>
            </a:r>
            <a:r>
              <a:rPr lang="en-US" sz="3000" dirty="0"/>
              <a:t> </a:t>
            </a:r>
            <a:r>
              <a:rPr lang="en-US" sz="3000" dirty="0">
                <a:hlinkClick r:id="rId3"/>
              </a:rPr>
              <a:t>http://some-service.org/api/posts/17</a:t>
            </a:r>
            <a:endParaRPr lang="en-US" sz="3000" dirty="0">
              <a:hlinkClick r:id="rId4"/>
            </a:endParaRPr>
          </a:p>
          <a:p>
            <a:pPr>
              <a:lnSpc>
                <a:spcPct val="100000"/>
              </a:lnSpc>
            </a:pPr>
            <a:r>
              <a:rPr lang="en-US" sz="3200" dirty="0"/>
              <a:t>Replace / modify existing post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PUT</a:t>
            </a:r>
            <a:r>
              <a:rPr lang="en-US" sz="3000" dirty="0"/>
              <a:t> /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PATCH</a:t>
            </a:r>
            <a:r>
              <a:rPr lang="en-US" sz="3000" dirty="0"/>
              <a:t> </a:t>
            </a:r>
            <a:r>
              <a:rPr lang="en-US" sz="3000" dirty="0">
                <a:hlinkClick r:id="rId3"/>
              </a:rPr>
              <a:t>http://some-service.org/api/posts/17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and RESTful Services – Example</a:t>
            </a:r>
          </a:p>
        </p:txBody>
      </p:sp>
      <p:pic>
        <p:nvPicPr>
          <p:cNvPr id="5" name="Picture 6" descr="https://spinspire.com/sites/spinspire.com/files/field/image/rest_api_256x25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513" y="3976551"/>
            <a:ext cx="2209798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0812" y="2003472"/>
            <a:ext cx="3633728" cy="1273128"/>
          </a:xfrm>
          <a:prstGeom prst="roundRect">
            <a:avLst>
              <a:gd name="adj" fmla="val 5736"/>
            </a:avLst>
          </a:prstGeom>
        </p:spPr>
      </p:pic>
    </p:spTree>
    <p:extLst>
      <p:ext uri="{BB962C8B-B14F-4D97-AF65-F5344CB8AC3E}">
        <p14:creationId xmlns:p14="http://schemas.microsoft.com/office/powerpoint/2010/main" val="189547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12828" y="4875176"/>
            <a:ext cx="8938472" cy="820600"/>
          </a:xfrm>
        </p:spPr>
        <p:txBody>
          <a:bodyPr/>
          <a:lstStyle/>
          <a:p>
            <a:r>
              <a:rPr lang="en-US" dirty="0"/>
              <a:t>GitHub REST API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612828" y="5735512"/>
            <a:ext cx="8938472" cy="688256"/>
          </a:xfrm>
        </p:spPr>
        <p:txBody>
          <a:bodyPr/>
          <a:lstStyle/>
          <a:p>
            <a:r>
              <a:rPr lang="en-US" dirty="0"/>
              <a:t>Accessing GitHub through HTTP</a:t>
            </a:r>
          </a:p>
        </p:txBody>
      </p:sp>
      <p:pic>
        <p:nvPicPr>
          <p:cNvPr id="6146" name="Picture 2" descr="Image result for github a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937" y="1033307"/>
            <a:ext cx="6019365" cy="3519237"/>
          </a:xfrm>
          <a:prstGeom prst="roundRect">
            <a:avLst>
              <a:gd name="adj" fmla="val 83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06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List user's all public repositories:</a:t>
            </a:r>
          </a:p>
          <a:p>
            <a:endParaRPr lang="en-US" dirty="0"/>
          </a:p>
          <a:p>
            <a:r>
              <a:rPr lang="en-US" dirty="0"/>
              <a:t>Get all commits from a public repository: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Get all issues / issue #1 from a public repository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 API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869948" y="1811403"/>
            <a:ext cx="10253664" cy="523220"/>
            <a:chOff x="869948" y="1895724"/>
            <a:chExt cx="10253664" cy="523220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869948" y="1895724"/>
              <a:ext cx="1109664" cy="52322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7" name="Rectangle 3"/>
            <p:cNvSpPr>
              <a:spLocks noChangeArrowheads="1"/>
            </p:cNvSpPr>
            <p:nvPr/>
          </p:nvSpPr>
          <p:spPr bwMode="auto">
            <a:xfrm>
              <a:off x="1979612" y="1895724"/>
              <a:ext cx="9144000" cy="52322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https://api.github.com/users/testnakov/repos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69948" y="3222704"/>
            <a:ext cx="10253664" cy="954108"/>
            <a:chOff x="869948" y="3307025"/>
            <a:chExt cx="10253664" cy="954108"/>
          </a:xfrm>
        </p:grpSpPr>
        <p:sp>
          <p:nvSpPr>
            <p:cNvPr id="11" name="Rectangle 3"/>
            <p:cNvSpPr>
              <a:spLocks noChangeArrowheads="1"/>
            </p:cNvSpPr>
            <p:nvPr/>
          </p:nvSpPr>
          <p:spPr bwMode="auto">
            <a:xfrm>
              <a:off x="869948" y="3307025"/>
              <a:ext cx="1109664" cy="95410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rIns="108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1979612" y="3307026"/>
              <a:ext cx="9144000" cy="95410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3"/>
                </a:rPr>
                <a:t>https://api.github.com/repos/testnakov/softuniada-2016/commits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69948" y="5083966"/>
            <a:ext cx="10253664" cy="954108"/>
            <a:chOff x="869948" y="5168287"/>
            <a:chExt cx="10253664" cy="954108"/>
          </a:xfrm>
        </p:grpSpPr>
        <p:sp>
          <p:nvSpPr>
            <p:cNvPr id="15" name="Rectangle 3"/>
            <p:cNvSpPr>
              <a:spLocks noChangeArrowheads="1"/>
            </p:cNvSpPr>
            <p:nvPr/>
          </p:nvSpPr>
          <p:spPr bwMode="auto">
            <a:xfrm>
              <a:off x="869948" y="5168287"/>
              <a:ext cx="1109664" cy="95410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rIns="108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16" name="Rectangle 3"/>
            <p:cNvSpPr>
              <a:spLocks noChangeArrowheads="1"/>
            </p:cNvSpPr>
            <p:nvPr/>
          </p:nvSpPr>
          <p:spPr bwMode="auto">
            <a:xfrm>
              <a:off x="1979612" y="5168288"/>
              <a:ext cx="9144000" cy="95410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4"/>
                </a:rPr>
                <a:t>/repos/testnakov/test-nakov-repo/issues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5"/>
                </a:rPr>
                <a:t>/repos/testnakov/test-nakov-repo/issues/1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16005" y="620502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6"/>
              </a:rPr>
              <a:t>https://judge.softuni.bg/Contests/356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05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r>
              <a:rPr lang="en-US" dirty="0"/>
              <a:t>Get all labels for certain issue from a public repository: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Create a new issue to certain repository (with authentication)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API (2)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69948" y="1735202"/>
            <a:ext cx="10253664" cy="954108"/>
            <a:chOff x="869948" y="1895723"/>
            <a:chExt cx="10253664" cy="954108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869948" y="1895723"/>
              <a:ext cx="1109664" cy="95410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rIns="108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7" name="Rectangle 3"/>
            <p:cNvSpPr>
              <a:spLocks noChangeArrowheads="1"/>
            </p:cNvSpPr>
            <p:nvPr/>
          </p:nvSpPr>
          <p:spPr bwMode="auto">
            <a:xfrm>
              <a:off x="1979612" y="1895724"/>
              <a:ext cx="9144000" cy="95410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https://api.github.com/repos/testnakov/test-nakov-repo/issues/1/labels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60412" y="3533571"/>
            <a:ext cx="10591800" cy="2589302"/>
            <a:chOff x="760412" y="3694092"/>
            <a:chExt cx="10591800" cy="2589302"/>
          </a:xfrm>
        </p:grpSpPr>
        <p:sp>
          <p:nvSpPr>
            <p:cNvPr id="11" name="Rectangle 3"/>
            <p:cNvSpPr>
              <a:spLocks noChangeArrowheads="1"/>
            </p:cNvSpPr>
            <p:nvPr/>
          </p:nvSpPr>
          <p:spPr bwMode="auto">
            <a:xfrm>
              <a:off x="760412" y="3694092"/>
              <a:ext cx="1447800" cy="100717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POST</a:t>
              </a:r>
            </a:p>
          </p:txBody>
        </p:sp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2208212" y="3694093"/>
              <a:ext cx="9144000" cy="100718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3"/>
                </a:rPr>
                <a:t>https://api.github.com/repos/testnakov/test-nakov-repo/issues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" name="Rectangle 3"/>
            <p:cNvSpPr>
              <a:spLocks noChangeArrowheads="1"/>
            </p:cNvSpPr>
            <p:nvPr/>
          </p:nvSpPr>
          <p:spPr bwMode="auto">
            <a:xfrm>
              <a:off x="2208212" y="4701274"/>
              <a:ext cx="914400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Authorization: Basic base64(user:pass)</a:t>
              </a:r>
            </a:p>
          </p:txBody>
        </p:sp>
        <p:sp>
          <p:nvSpPr>
            <p:cNvPr id="14" name="Rectangle 3"/>
            <p:cNvSpPr>
              <a:spLocks noChangeArrowheads="1"/>
            </p:cNvSpPr>
            <p:nvPr/>
          </p:nvSpPr>
          <p:spPr bwMode="auto">
            <a:xfrm>
              <a:off x="760412" y="4702628"/>
              <a:ext cx="1447800" cy="57493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Headers</a:t>
              </a:r>
            </a:p>
          </p:txBody>
        </p:sp>
        <p:sp>
          <p:nvSpPr>
            <p:cNvPr id="18" name="Rectangle 3"/>
            <p:cNvSpPr>
              <a:spLocks noChangeArrowheads="1"/>
            </p:cNvSpPr>
            <p:nvPr/>
          </p:nvSpPr>
          <p:spPr bwMode="auto">
            <a:xfrm>
              <a:off x="2208212" y="5276213"/>
              <a:ext cx="9144000" cy="100718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{"title":"Found a bug",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"body": "I'm having a problem with this."}</a:t>
              </a:r>
            </a:p>
          </p:txBody>
        </p:sp>
        <p:sp>
          <p:nvSpPr>
            <p:cNvPr id="19" name="Rectangle 3"/>
            <p:cNvSpPr>
              <a:spLocks noChangeArrowheads="1"/>
            </p:cNvSpPr>
            <p:nvPr/>
          </p:nvSpPr>
          <p:spPr bwMode="auto">
            <a:xfrm>
              <a:off x="760412" y="5277567"/>
              <a:ext cx="1447800" cy="100582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Body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16005" y="620502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https://judge.softuni.bg/Contests/356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2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The HTTP Protocol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HTTP Developer Tools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REST and RESTful Services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Accessing the GitHub API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Using Firebase BaaS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Using </a:t>
            </a:r>
            <a:r>
              <a:rPr lang="en-US" noProof="1"/>
              <a:t>Kinvey</a:t>
            </a:r>
            <a:r>
              <a:rPr lang="en-US" dirty="0"/>
              <a:t> </a:t>
            </a:r>
            <a:r>
              <a:rPr lang="en-US" noProof="1"/>
              <a:t>mBaaS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7212" y="1219200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8847" y="3968983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Submit the result of your request (the returned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HTTP response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Problems to the Judge</a:t>
            </a:r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632" y="1828800"/>
            <a:ext cx="7681559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3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8516" y="4800600"/>
            <a:ext cx="11607096" cy="820600"/>
          </a:xfrm>
        </p:spPr>
        <p:txBody>
          <a:bodyPr/>
          <a:lstStyle/>
          <a:p>
            <a:r>
              <a:rPr lang="en-US" dirty="0"/>
              <a:t>Firebase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278516" y="5678768"/>
            <a:ext cx="11607096" cy="719034"/>
          </a:xfrm>
        </p:spPr>
        <p:txBody>
          <a:bodyPr/>
          <a:lstStyle/>
          <a:p>
            <a:r>
              <a:rPr lang="en-US" dirty="0"/>
              <a:t>Real-Time Cloud DB and App Platform by Google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477" y="1524000"/>
            <a:ext cx="6895174" cy="2865368"/>
          </a:xfrm>
          <a:prstGeom prst="roundRect">
            <a:avLst>
              <a:gd name="adj" fmla="val 886"/>
            </a:avLst>
          </a:prstGeom>
        </p:spPr>
      </p:pic>
    </p:spTree>
    <p:extLst>
      <p:ext uri="{BB962C8B-B14F-4D97-AF65-F5344CB8AC3E}">
        <p14:creationId xmlns:p14="http://schemas.microsoft.com/office/powerpoint/2010/main" val="3139738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Firebase</a:t>
            </a:r>
            <a:r>
              <a:rPr lang="en-US" dirty="0"/>
              <a:t> is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cloud-based DB</a:t>
            </a:r>
            <a:r>
              <a:rPr lang="en-US" dirty="0"/>
              <a:t>, storage and app platform (BaaS)</a:t>
            </a:r>
          </a:p>
          <a:p>
            <a:pPr lvl="1"/>
            <a:r>
              <a:rPr lang="en-US" dirty="0"/>
              <a:t>REST API, JSON-based document DB, free and paid plans</a:t>
            </a:r>
          </a:p>
          <a:p>
            <a:r>
              <a:rPr lang="en-US" dirty="0"/>
              <a:t>Register at </a:t>
            </a:r>
            <a:r>
              <a:rPr lang="en-US" dirty="0">
                <a:hlinkClick r:id="rId2"/>
              </a:rPr>
              <a:t>https://console.firebase.google.com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Create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project</a:t>
            </a:r>
            <a:r>
              <a:rPr lang="en-US" dirty="0"/>
              <a:t> and</a:t>
            </a:r>
            <a:br>
              <a:rPr lang="en-US" dirty="0"/>
            </a:br>
            <a:r>
              <a:rPr lang="en-US" dirty="0"/>
              <a:t>play with it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Firebase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012" y="3399875"/>
            <a:ext cx="5181600" cy="29247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0212" y="4175276"/>
            <a:ext cx="2282000" cy="21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2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Firebase – Put Some Data in the DB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264" y="1173858"/>
            <a:ext cx="8462294" cy="52269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99012" y="2819400"/>
            <a:ext cx="2286000" cy="304800"/>
          </a:xfrm>
          <a:prstGeom prst="rect">
            <a:avLst/>
          </a:prstGeom>
          <a:noFill/>
          <a:ln w="38100"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407644" y="2121056"/>
            <a:ext cx="3086912" cy="584856"/>
          </a:xfrm>
          <a:prstGeom prst="wedgeRoundRectCallout">
            <a:avLst>
              <a:gd name="adj1" fmla="val -62958"/>
              <a:gd name="adj2" fmla="val 6161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is your DB URL</a:t>
            </a:r>
            <a:endParaRPr lang="en-US" sz="26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655700" y="3562756"/>
            <a:ext cx="3848912" cy="990600"/>
          </a:xfrm>
          <a:prstGeom prst="wedgeRoundRectCallout">
            <a:avLst>
              <a:gd name="adj1" fmla="val -60082"/>
              <a:gd name="adj2" fmla="val 3554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data is a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hierarchical</a:t>
            </a: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key-value structure (tree)</a:t>
            </a:r>
            <a:endParaRPr lang="en-US" sz="26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59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4684799" cy="5570355"/>
          </a:xfrm>
        </p:spPr>
        <p:txBody>
          <a:bodyPr/>
          <a:lstStyle/>
          <a:p>
            <a:r>
              <a:rPr lang="en-US" dirty="0"/>
              <a:t>Enable unauthorized access to your DB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For educational purposes only!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This is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security hole</a:t>
            </a:r>
            <a:r>
              <a:rPr lang="en-US" dirty="0"/>
              <a:t>, don't do it in real apps</a:t>
            </a:r>
          </a:p>
          <a:p>
            <a:r>
              <a:rPr lang="en-US" dirty="0"/>
              <a:t>Access your data through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REST API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Firebase REST API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109" y="1357825"/>
            <a:ext cx="5929103" cy="420477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098548" y="5904688"/>
            <a:ext cx="10253664" cy="523220"/>
            <a:chOff x="869948" y="1895724"/>
            <a:chExt cx="10253664" cy="523220"/>
          </a:xfrm>
        </p:grpSpPr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869948" y="1895724"/>
              <a:ext cx="1109664" cy="52322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10" name="Rectangle 3"/>
            <p:cNvSpPr>
              <a:spLocks noChangeArrowheads="1"/>
            </p:cNvSpPr>
            <p:nvPr/>
          </p:nvSpPr>
          <p:spPr bwMode="auto">
            <a:xfrm>
              <a:off x="1979612" y="1895724"/>
              <a:ext cx="9144000" cy="52322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3"/>
                </a:rPr>
                <a:t>https://testapp-fc138.firebaseio.com/.json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28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Firebase REST API with Postman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87" y="1219258"/>
            <a:ext cx="8547850" cy="5152516"/>
          </a:xfrm>
          <a:prstGeom prst="rect">
            <a:avLst/>
          </a:prstGeom>
        </p:spPr>
      </p:pic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363631" y="1600200"/>
            <a:ext cx="3074181" cy="961416"/>
          </a:xfrm>
          <a:prstGeom prst="wedgeRoundRectCallout">
            <a:avLst>
              <a:gd name="adj1" fmla="val -66048"/>
              <a:gd name="adj2" fmla="val 5967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Append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.json</a:t>
            </a: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to your DB object URL</a:t>
            </a:r>
            <a:endParaRPr lang="en-US" sz="26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76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Firebase REST API – CRUD Operations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5339" y="1143000"/>
            <a:ext cx="11238688" cy="576293"/>
            <a:chOff x="728994" y="1895724"/>
            <a:chExt cx="10394618" cy="576293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728994" y="1895724"/>
              <a:ext cx="1250619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7" name="Rectangle 3"/>
            <p:cNvSpPr>
              <a:spLocks noChangeArrowheads="1"/>
            </p:cNvSpPr>
            <p:nvPr/>
          </p:nvSpPr>
          <p:spPr bwMode="auto">
            <a:xfrm>
              <a:off x="1979612" y="1895724"/>
              <a:ext cx="914400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https://testapp-fc138.firebaseio.com/.json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5340" y="1905000"/>
            <a:ext cx="11238688" cy="576293"/>
            <a:chOff x="646937" y="1895724"/>
            <a:chExt cx="10476675" cy="576293"/>
          </a:xfrm>
        </p:grpSpPr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646937" y="1895724"/>
              <a:ext cx="1332676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10" name="Rectangle 3"/>
            <p:cNvSpPr>
              <a:spLocks noChangeArrowheads="1"/>
            </p:cNvSpPr>
            <p:nvPr/>
          </p:nvSpPr>
          <p:spPr bwMode="auto">
            <a:xfrm>
              <a:off x="1979612" y="1895724"/>
              <a:ext cx="914400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3"/>
                </a:rPr>
                <a:t>https://testapp-fc138.firebaseio.com/books.json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5340" y="2667000"/>
            <a:ext cx="11238688" cy="576293"/>
            <a:chOff x="646937" y="1895724"/>
            <a:chExt cx="10476675" cy="576293"/>
          </a:xfrm>
        </p:grpSpPr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646937" y="1895724"/>
              <a:ext cx="1332676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13" name="Rectangle 3"/>
            <p:cNvSpPr>
              <a:spLocks noChangeArrowheads="1"/>
            </p:cNvSpPr>
            <p:nvPr/>
          </p:nvSpPr>
          <p:spPr bwMode="auto">
            <a:xfrm>
              <a:off x="1979612" y="1895724"/>
              <a:ext cx="914400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7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4"/>
                </a:rPr>
                <a:t>https://testapp-fc138.firebaseio.com/books/1.json</a:t>
              </a:r>
              <a:endPara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65340" y="3429000"/>
            <a:ext cx="11238688" cy="576294"/>
            <a:chOff x="646937" y="1895723"/>
            <a:chExt cx="10476675" cy="576294"/>
          </a:xfrm>
        </p:grpSpPr>
        <p:sp>
          <p:nvSpPr>
            <p:cNvPr id="15" name="Rectangle 3"/>
            <p:cNvSpPr>
              <a:spLocks noChangeArrowheads="1"/>
            </p:cNvSpPr>
            <p:nvPr/>
          </p:nvSpPr>
          <p:spPr bwMode="auto">
            <a:xfrm>
              <a:off x="646937" y="1895724"/>
              <a:ext cx="1332676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16" name="Rectangle 3"/>
            <p:cNvSpPr>
              <a:spLocks noChangeArrowheads="1"/>
            </p:cNvSpPr>
            <p:nvPr/>
          </p:nvSpPr>
          <p:spPr bwMode="auto">
            <a:xfrm>
              <a:off x="1979612" y="1895723"/>
              <a:ext cx="914400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 anchor="ctr" anchorCtr="0">
              <a:no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5"/>
                </a:rPr>
                <a:t>https://testapp-fc138.firebaseio.com/books/1/author.json</a:t>
              </a:r>
              <a:endPara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65339" y="4191000"/>
            <a:ext cx="11238688" cy="1152586"/>
            <a:chOff x="530046" y="3694093"/>
            <a:chExt cx="10822166" cy="1152586"/>
          </a:xfrm>
        </p:grpSpPr>
        <p:sp>
          <p:nvSpPr>
            <p:cNvPr id="18" name="Rectangle 3"/>
            <p:cNvSpPr>
              <a:spLocks noChangeArrowheads="1"/>
            </p:cNvSpPr>
            <p:nvPr/>
          </p:nvSpPr>
          <p:spPr bwMode="auto">
            <a:xfrm>
              <a:off x="530046" y="3694093"/>
              <a:ext cx="1376624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POST</a:t>
              </a:r>
            </a:p>
          </p:txBody>
        </p:sp>
        <p:sp>
          <p:nvSpPr>
            <p:cNvPr id="19" name="Rectangle 3"/>
            <p:cNvSpPr>
              <a:spLocks noChangeArrowheads="1"/>
            </p:cNvSpPr>
            <p:nvPr/>
          </p:nvSpPr>
          <p:spPr bwMode="auto">
            <a:xfrm>
              <a:off x="1906670" y="3694093"/>
              <a:ext cx="9445542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3"/>
                </a:rPr>
                <a:t>https://testapp-fc138.firebaseio.com/books.json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2" name="Rectangle 3"/>
            <p:cNvSpPr>
              <a:spLocks noChangeArrowheads="1"/>
            </p:cNvSpPr>
            <p:nvPr/>
          </p:nvSpPr>
          <p:spPr bwMode="auto">
            <a:xfrm>
              <a:off x="1906670" y="4270386"/>
              <a:ext cx="9445542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{"title":"New title", "author":"New author"}</a:t>
              </a:r>
            </a:p>
          </p:txBody>
        </p:sp>
        <p:sp>
          <p:nvSpPr>
            <p:cNvPr id="23" name="Rectangle 3"/>
            <p:cNvSpPr>
              <a:spLocks noChangeArrowheads="1"/>
            </p:cNvSpPr>
            <p:nvPr/>
          </p:nvSpPr>
          <p:spPr bwMode="auto">
            <a:xfrm>
              <a:off x="530046" y="4270386"/>
              <a:ext cx="1376624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Body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65339" y="5539163"/>
            <a:ext cx="11238688" cy="576293"/>
            <a:chOff x="530046" y="3694093"/>
            <a:chExt cx="10822166" cy="576293"/>
          </a:xfrm>
        </p:grpSpPr>
        <p:sp>
          <p:nvSpPr>
            <p:cNvPr id="25" name="Rectangle 3"/>
            <p:cNvSpPr>
              <a:spLocks noChangeArrowheads="1"/>
            </p:cNvSpPr>
            <p:nvPr/>
          </p:nvSpPr>
          <p:spPr bwMode="auto">
            <a:xfrm>
              <a:off x="530046" y="3694093"/>
              <a:ext cx="1376624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DELETE</a:t>
              </a:r>
            </a:p>
          </p:txBody>
        </p:sp>
        <p:sp>
          <p:nvSpPr>
            <p:cNvPr id="26" name="Rectangle 3"/>
            <p:cNvSpPr>
              <a:spLocks noChangeArrowheads="1"/>
            </p:cNvSpPr>
            <p:nvPr/>
          </p:nvSpPr>
          <p:spPr bwMode="auto">
            <a:xfrm>
              <a:off x="1906670" y="3694093"/>
              <a:ext cx="9445542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6"/>
                </a:rPr>
                <a:t>https://testapp-fc138.firebaseio.com/books/6.json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816005" y="620502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7"/>
              </a:rPr>
              <a:t>https://judge.softuni.bg/Contests/356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97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Firebase REST API – CRUD Operations (2)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5339" y="1219200"/>
            <a:ext cx="11238688" cy="1152586"/>
            <a:chOff x="530046" y="3694093"/>
            <a:chExt cx="10822166" cy="1152586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530046" y="3694093"/>
              <a:ext cx="1376624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PUT</a:t>
              </a:r>
            </a:p>
          </p:txBody>
        </p:sp>
        <p:sp>
          <p:nvSpPr>
            <p:cNvPr id="7" name="Rectangle 3"/>
            <p:cNvSpPr>
              <a:spLocks noChangeArrowheads="1"/>
            </p:cNvSpPr>
            <p:nvPr/>
          </p:nvSpPr>
          <p:spPr bwMode="auto">
            <a:xfrm>
              <a:off x="1906670" y="3694093"/>
              <a:ext cx="9445542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https://testapp-fc138.firebaseio.com/books/7.json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Rectangle 3"/>
            <p:cNvSpPr>
              <a:spLocks noChangeArrowheads="1"/>
            </p:cNvSpPr>
            <p:nvPr/>
          </p:nvSpPr>
          <p:spPr bwMode="auto">
            <a:xfrm>
              <a:off x="1906670" y="4270386"/>
              <a:ext cx="9445542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{"title":"</a:t>
              </a:r>
              <a:r>
                <a:rPr lang="en-US" sz="2800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Edited", 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"</a:t>
              </a:r>
              <a:r>
                <a:rPr lang="en-US" sz="2800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year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"</a:t>
              </a:r>
              <a:r>
                <a:rPr lang="en-US" sz="2800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: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1980, "</a:t>
              </a:r>
              <a:r>
                <a:rPr lang="en-US" sz="2800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ISBN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":"954X"}</a:t>
              </a:r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530046" y="4270386"/>
              <a:ext cx="1376624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Body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65339" y="2667000"/>
            <a:ext cx="11238688" cy="1152586"/>
            <a:chOff x="530046" y="3694093"/>
            <a:chExt cx="10822166" cy="1152586"/>
          </a:xfrm>
        </p:grpSpPr>
        <p:sp>
          <p:nvSpPr>
            <p:cNvPr id="11" name="Rectangle 3"/>
            <p:cNvSpPr>
              <a:spLocks noChangeArrowheads="1"/>
            </p:cNvSpPr>
            <p:nvPr/>
          </p:nvSpPr>
          <p:spPr bwMode="auto">
            <a:xfrm>
              <a:off x="530046" y="3694093"/>
              <a:ext cx="1376624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PATCH</a:t>
              </a:r>
            </a:p>
          </p:txBody>
        </p:sp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1906670" y="3694093"/>
              <a:ext cx="9445542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https://testapp-fc138.firebaseio.com/books/7.json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" name="Rectangle 3"/>
            <p:cNvSpPr>
              <a:spLocks noChangeArrowheads="1"/>
            </p:cNvSpPr>
            <p:nvPr/>
          </p:nvSpPr>
          <p:spPr bwMode="auto">
            <a:xfrm>
              <a:off x="1906670" y="4270386"/>
              <a:ext cx="9445542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{"year":1981, "author":"Author Changed"}</a:t>
              </a:r>
            </a:p>
          </p:txBody>
        </p:sp>
        <p:sp>
          <p:nvSpPr>
            <p:cNvPr id="14" name="Rectangle 3"/>
            <p:cNvSpPr>
              <a:spLocks noChangeArrowheads="1"/>
            </p:cNvSpPr>
            <p:nvPr/>
          </p:nvSpPr>
          <p:spPr bwMode="auto">
            <a:xfrm>
              <a:off x="530046" y="4270386"/>
              <a:ext cx="1376624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Body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5339" y="4095344"/>
            <a:ext cx="11238688" cy="1152587"/>
            <a:chOff x="530046" y="3694092"/>
            <a:chExt cx="10822166" cy="1152587"/>
          </a:xfrm>
        </p:grpSpPr>
        <p:sp>
          <p:nvSpPr>
            <p:cNvPr id="16" name="Rectangle 3"/>
            <p:cNvSpPr>
              <a:spLocks noChangeArrowheads="1"/>
            </p:cNvSpPr>
            <p:nvPr/>
          </p:nvSpPr>
          <p:spPr bwMode="auto">
            <a:xfrm>
              <a:off x="530046" y="3694093"/>
              <a:ext cx="1376624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PUT</a:t>
              </a:r>
            </a:p>
          </p:txBody>
        </p:sp>
        <p:sp>
          <p:nvSpPr>
            <p:cNvPr id="17" name="Rectangle 3"/>
            <p:cNvSpPr>
              <a:spLocks noChangeArrowheads="1"/>
            </p:cNvSpPr>
            <p:nvPr/>
          </p:nvSpPr>
          <p:spPr bwMode="auto">
            <a:xfrm>
              <a:off x="1906670" y="3694092"/>
              <a:ext cx="9445542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no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3"/>
                </a:rPr>
                <a:t>https://testapp-fc138.firebaseio.com/books/7/author.json</a:t>
              </a:r>
              <a:endPara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8" name="Rectangle 3"/>
            <p:cNvSpPr>
              <a:spLocks noChangeArrowheads="1"/>
            </p:cNvSpPr>
            <p:nvPr/>
          </p:nvSpPr>
          <p:spPr bwMode="auto">
            <a:xfrm>
              <a:off x="1906670" y="4270386"/>
              <a:ext cx="9445542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"New author was assigned"</a:t>
              </a:r>
            </a:p>
          </p:txBody>
        </p:sp>
        <p:sp>
          <p:nvSpPr>
            <p:cNvPr id="19" name="Rectangle 3"/>
            <p:cNvSpPr>
              <a:spLocks noChangeArrowheads="1"/>
            </p:cNvSpPr>
            <p:nvPr/>
          </p:nvSpPr>
          <p:spPr bwMode="auto">
            <a:xfrm>
              <a:off x="530046" y="4270386"/>
              <a:ext cx="1376624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Body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65339" y="5500250"/>
            <a:ext cx="11238688" cy="576294"/>
            <a:chOff x="530046" y="3694092"/>
            <a:chExt cx="10822166" cy="576294"/>
          </a:xfrm>
        </p:grpSpPr>
        <p:sp>
          <p:nvSpPr>
            <p:cNvPr id="21" name="Rectangle 3"/>
            <p:cNvSpPr>
              <a:spLocks noChangeArrowheads="1"/>
            </p:cNvSpPr>
            <p:nvPr/>
          </p:nvSpPr>
          <p:spPr bwMode="auto">
            <a:xfrm>
              <a:off x="530046" y="3694093"/>
              <a:ext cx="1376624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DELETE</a:t>
              </a:r>
            </a:p>
          </p:txBody>
        </p:sp>
        <p:sp>
          <p:nvSpPr>
            <p:cNvPr id="22" name="Rectangle 3"/>
            <p:cNvSpPr>
              <a:spLocks noChangeArrowheads="1"/>
            </p:cNvSpPr>
            <p:nvPr/>
          </p:nvSpPr>
          <p:spPr bwMode="auto">
            <a:xfrm>
              <a:off x="1906670" y="3694092"/>
              <a:ext cx="9445542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no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3"/>
                </a:rPr>
                <a:t>https://testapp-fc138.firebaseio.com/books/7/author.json</a:t>
              </a:r>
              <a:endPara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16005" y="620502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https://judge.softuni.bg/Contests/356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46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085012" y="2430828"/>
            <a:ext cx="4343400" cy="820600"/>
          </a:xfrm>
        </p:spPr>
        <p:txBody>
          <a:bodyPr/>
          <a:lstStyle/>
          <a:p>
            <a:r>
              <a:rPr lang="en-US" noProof="1"/>
              <a:t>Kinvey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085012" y="3385196"/>
            <a:ext cx="4343400" cy="1339204"/>
          </a:xfrm>
        </p:spPr>
        <p:txBody>
          <a:bodyPr/>
          <a:lstStyle/>
          <a:p>
            <a:r>
              <a:rPr lang="en-US" dirty="0"/>
              <a:t>Collection-Based Cloud DB (</a:t>
            </a:r>
            <a:r>
              <a:rPr lang="en-US" noProof="1"/>
              <a:t>mBaaS</a:t>
            </a:r>
            <a:r>
              <a:rPr lang="en-US" dirty="0"/>
              <a:t>)</a:t>
            </a:r>
          </a:p>
        </p:txBody>
      </p:sp>
      <p:pic>
        <p:nvPicPr>
          <p:cNvPr id="11268" name="Picture 4" descr="kinvey-arch-2016-v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2" y="664704"/>
            <a:ext cx="5573305" cy="565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722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Kinvey</a:t>
            </a:r>
            <a:r>
              <a:rPr lang="en-US" dirty="0"/>
              <a:t> is a Mobile Back-End as a Service (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mBaaS</a:t>
            </a:r>
            <a:r>
              <a:rPr lang="en-US" dirty="0"/>
              <a:t>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Holds your app / mobile app data in the cloud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Anyone can register and create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app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/>
              <a:t>Kinvey apps hold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users</a:t>
            </a:r>
            <a:r>
              <a:rPr lang="en-US" dirty="0"/>
              <a:t> and user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Users</a:t>
            </a:r>
            <a:r>
              <a:rPr lang="en-US" dirty="0"/>
              <a:t> (API for creating an account)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Data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collections</a:t>
            </a:r>
            <a:r>
              <a:rPr lang="en-US" dirty="0"/>
              <a:t> (API for CRUD operations)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Files</a:t>
            </a:r>
            <a:r>
              <a:rPr lang="en-US" dirty="0"/>
              <a:t> (upload / download / delete)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Kinvey</a:t>
            </a:r>
            <a:r>
              <a:rPr lang="en-US" dirty="0"/>
              <a:t> as JS Back-End</a:t>
            </a:r>
          </a:p>
        </p:txBody>
      </p:sp>
      <p:pic>
        <p:nvPicPr>
          <p:cNvPr id="5" name="Picture 4" descr="Enterprise Mobile Backend as a Service | Kinvey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880" y="2842260"/>
            <a:ext cx="3580111" cy="117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spinspire.com/sites/spinspire.com/files/field/image/rest_api_256x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473" y="4420516"/>
            <a:ext cx="1914924" cy="191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93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</a:t>
            </a:r>
            <a:r>
              <a:rPr lang="en-US" sz="11500" b="1" noProof="1" smtClean="0"/>
              <a:t>JSCORE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760999" cy="5570355"/>
          </a:xfrm>
        </p:spPr>
        <p:txBody>
          <a:bodyPr/>
          <a:lstStyle/>
          <a:p>
            <a:r>
              <a:rPr lang="en-US" dirty="0"/>
              <a:t>Create a developer account in Kinvey</a:t>
            </a:r>
          </a:p>
          <a:p>
            <a:pPr marL="761946" lvl="1" indent="-457200"/>
            <a:r>
              <a:rPr lang="en-US" dirty="0">
                <a:hlinkClick r:id="rId2"/>
              </a:rPr>
              <a:t>https://console.kinvey.com/sign-up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Kinvey: Registration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500" y="1313232"/>
            <a:ext cx="6243539" cy="498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484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837199" cy="5570355"/>
          </a:xfrm>
        </p:spPr>
        <p:txBody>
          <a:bodyPr/>
          <a:lstStyle/>
          <a:p>
            <a:r>
              <a:rPr lang="en-US" dirty="0"/>
              <a:t>Create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app backend </a:t>
            </a:r>
            <a:r>
              <a:rPr lang="en-US" dirty="0"/>
              <a:t>(e.g.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MyTestApp</a:t>
            </a:r>
            <a:r>
              <a:rPr lang="en-US" dirty="0"/>
              <a:t>)</a:t>
            </a:r>
          </a:p>
          <a:p>
            <a:pPr marL="761946" lvl="1" indent="-457200"/>
            <a:r>
              <a:rPr lang="en-US" dirty="0">
                <a:hlinkClick r:id="rId2"/>
              </a:rPr>
              <a:t>https://console.kinvey.com/apps/new</a:t>
            </a:r>
            <a:endParaRPr lang="en-US" dirty="0"/>
          </a:p>
          <a:p>
            <a:pPr marL="457200" indent="-457200"/>
            <a:r>
              <a:rPr lang="en-US" dirty="0"/>
              <a:t>You get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App ID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App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secret keys</a:t>
            </a:r>
            <a:r>
              <a:rPr lang="en-US" dirty="0"/>
              <a:t> (account)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Kinvey: Create an App Backend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522" y="1371600"/>
            <a:ext cx="6217089" cy="3733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204" y="5486400"/>
            <a:ext cx="10930408" cy="828226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>
            <a:off x="2513012" y="4850950"/>
            <a:ext cx="3048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/>
          <p:nvPr/>
        </p:nvSpPr>
        <p:spPr>
          <a:xfrm>
            <a:off x="4745673" y="5691853"/>
            <a:ext cx="1524000" cy="304800"/>
          </a:xfrm>
          <a:prstGeom prst="rect">
            <a:avLst/>
          </a:prstGeom>
          <a:noFill/>
          <a:ln w="38100"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Rectangle 13"/>
          <p:cNvSpPr/>
          <p:nvPr/>
        </p:nvSpPr>
        <p:spPr>
          <a:xfrm>
            <a:off x="7527392" y="5691853"/>
            <a:ext cx="1759800" cy="304800"/>
          </a:xfrm>
          <a:prstGeom prst="rect">
            <a:avLst/>
          </a:prstGeom>
          <a:noFill/>
          <a:ln w="38100"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9147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0801"/>
            <a:ext cx="11804822" cy="5570355"/>
          </a:xfrm>
        </p:spPr>
        <p:txBody>
          <a:bodyPr/>
          <a:lstStyle/>
          <a:p>
            <a:r>
              <a:rPr lang="en-US" dirty="0"/>
              <a:t>Create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user</a:t>
            </a:r>
            <a:r>
              <a:rPr lang="en-US" dirty="0"/>
              <a:t> (e.g.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guest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guest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Kinvey: Create a User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836" y="1968557"/>
            <a:ext cx="7165976" cy="444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316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227599" cy="5570355"/>
          </a:xfrm>
        </p:spPr>
        <p:txBody>
          <a:bodyPr/>
          <a:lstStyle/>
          <a:p>
            <a:r>
              <a:rPr lang="en-US"/>
              <a:t>Create a</a:t>
            </a:r>
            <a:br>
              <a:rPr lang="en-US"/>
            </a:br>
            <a:r>
              <a:rPr lang="en-US">
                <a:solidFill>
                  <a:schemeClr val="tx2">
                    <a:lumMod val="75000"/>
                  </a:schemeClr>
                </a:solidFill>
              </a:rPr>
              <a:t>data collection</a:t>
            </a:r>
            <a:br>
              <a:rPr lang="en-US">
                <a:solidFill>
                  <a:schemeClr val="tx2">
                    <a:lumMod val="75000"/>
                  </a:schemeClr>
                </a:solidFill>
              </a:rPr>
            </a:br>
            <a:r>
              <a:rPr lang="en-US"/>
              <a:t>(</a:t>
            </a:r>
            <a:r>
              <a:rPr lang="en-US" dirty="0"/>
              <a:t>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posts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Kinvey: Create a Data Collection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612" y="1272916"/>
            <a:ext cx="7224600" cy="50928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3242430"/>
            <a:ext cx="2971800" cy="312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9415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some data columns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posts</a:t>
            </a:r>
            <a:r>
              <a:rPr lang="en-US" dirty="0"/>
              <a:t>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title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body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Kinvey: Create Data Columns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5" y="1916903"/>
            <a:ext cx="9299578" cy="455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1875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Create some data rows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posts</a:t>
            </a:r>
            <a:r>
              <a:rPr lang="en-US" dirty="0"/>
              <a:t> collection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Kinvey: Create Data Rows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199" y="1828800"/>
            <a:ext cx="10001250" cy="2666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99" y="4724400"/>
            <a:ext cx="100012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6396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 Backend with Postman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34" y="1327275"/>
            <a:ext cx="11372850" cy="4613744"/>
          </a:xfrm>
          <a:prstGeom prst="rect">
            <a:avLst/>
          </a:prstGeom>
        </p:spPr>
      </p:pic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8075612" y="1066800"/>
            <a:ext cx="2895600" cy="1367915"/>
          </a:xfrm>
          <a:prstGeom prst="wedgeRoundRectCallout">
            <a:avLst>
              <a:gd name="adj1" fmla="val -65529"/>
              <a:gd name="adj2" fmla="val 2203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Basic authentication</a:t>
            </a:r>
            <a:br>
              <a:rPr lang="en-US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user: guest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pass: guest</a:t>
            </a:r>
            <a:endParaRPr lang="en-US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668" y="5161473"/>
            <a:ext cx="5257800" cy="6463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816005" y="616438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https://judge.softuni.bg/Contests/356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66986" y="3200873"/>
            <a:ext cx="2231288" cy="304800"/>
          </a:xfrm>
          <a:prstGeom prst="rect">
            <a:avLst/>
          </a:prstGeom>
          <a:noFill/>
          <a:ln w="38100"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5942012" y="2546475"/>
            <a:ext cx="5848572" cy="634078"/>
          </a:xfrm>
          <a:prstGeom prst="wedgeRoundRectCallout">
            <a:avLst>
              <a:gd name="adj1" fmla="val -59998"/>
              <a:gd name="adj2" fmla="val 5826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https://baas.kinvey.com/appdata/{app_id}</a:t>
            </a:r>
            <a:endParaRPr lang="en-US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18012" y="1621915"/>
            <a:ext cx="1676400" cy="304800"/>
          </a:xfrm>
          <a:prstGeom prst="rect">
            <a:avLst/>
          </a:prstGeom>
          <a:noFill/>
          <a:ln w="38100"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4418012" y="1977515"/>
            <a:ext cx="1676400" cy="304800"/>
          </a:xfrm>
          <a:prstGeom prst="rect">
            <a:avLst/>
          </a:prstGeom>
          <a:noFill/>
          <a:ln w="38100"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6778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6" grpId="0" animBg="1"/>
      <p:bldP spid="10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URL: </a:t>
            </a:r>
            <a:r>
              <a:rPr lang="en-US" dirty="0">
                <a:hlinkClick r:id="rId2"/>
              </a:rPr>
              <a:t>https://baas.kinvey.com/appdata/{app_id}/posts</a:t>
            </a:r>
            <a:r>
              <a:rPr lang="en-US" dirty="0"/>
              <a:t>  </a:t>
            </a:r>
          </a:p>
          <a:p>
            <a:r>
              <a:rPr lang="en-US" dirty="0"/>
              <a:t>Method: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</a:t>
            </a:r>
          </a:p>
          <a:p>
            <a:r>
              <a:rPr lang="en-US" dirty="0"/>
              <a:t>Authentication: Basic</a:t>
            </a:r>
          </a:p>
          <a:p>
            <a:pPr lvl="1"/>
            <a:r>
              <a:rPr lang="en-US" dirty="0"/>
              <a:t>User: guest</a:t>
            </a:r>
          </a:p>
          <a:p>
            <a:pPr lvl="1"/>
            <a:r>
              <a:rPr lang="en-US" dirty="0"/>
              <a:t>Pass: guest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Kinvey and Postman: List All Posts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260" y="1981200"/>
            <a:ext cx="4431576" cy="45236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1812" y="5562600"/>
            <a:ext cx="52784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https://judge.softuni.bg/Contests/356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06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URL: </a:t>
            </a:r>
            <a:r>
              <a:rPr lang="en-US" dirty="0">
                <a:hlinkClick r:id="rId2"/>
              </a:rPr>
              <a:t>https://baas.kinvey.com/appdata/{app_id}/posts</a:t>
            </a:r>
            <a:r>
              <a:rPr lang="en-US" dirty="0"/>
              <a:t>  </a:t>
            </a:r>
          </a:p>
          <a:p>
            <a:pPr>
              <a:lnSpc>
                <a:spcPct val="100000"/>
              </a:lnSpc>
            </a:pPr>
            <a:r>
              <a:rPr lang="en-US" dirty="0"/>
              <a:t>Method: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POST</a:t>
            </a:r>
          </a:p>
          <a:p>
            <a:pPr>
              <a:lnSpc>
                <a:spcPct val="100000"/>
              </a:lnSpc>
            </a:pPr>
            <a:r>
              <a:rPr lang="en-US" dirty="0"/>
              <a:t>Authentication: Basic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User / pass: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guest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guest</a:t>
            </a:r>
          </a:p>
          <a:p>
            <a:pPr>
              <a:lnSpc>
                <a:spcPct val="100000"/>
              </a:lnSpc>
            </a:pPr>
            <a:r>
              <a:rPr lang="en-US" dirty="0"/>
              <a:t>Request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body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title: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New Title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body: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New Post Body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Kinvey and Postman: Create a New Post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212" y="1943477"/>
            <a:ext cx="4712270" cy="45815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5612" y="5778083"/>
            <a:ext cx="52784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https://judge.softuni.bg/Contests/356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URL: </a:t>
            </a:r>
            <a:r>
              <a:rPr lang="en-US" dirty="0">
                <a:hlinkClick r:id="rId2"/>
              </a:rPr>
              <a:t>https://baas.kinvey.com/appdata/{app_id}/posts/id</a:t>
            </a:r>
            <a:r>
              <a:rPr lang="en-US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Choose an existing post's ID</a:t>
            </a:r>
          </a:p>
          <a:p>
            <a:pPr>
              <a:lnSpc>
                <a:spcPct val="100000"/>
              </a:lnSpc>
            </a:pPr>
            <a:r>
              <a:rPr lang="en-US" dirty="0"/>
              <a:t>Method: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DELETE</a:t>
            </a:r>
          </a:p>
          <a:p>
            <a:pPr>
              <a:lnSpc>
                <a:spcPct val="100000"/>
              </a:lnSpc>
            </a:pPr>
            <a:r>
              <a:rPr lang="en-US" dirty="0"/>
              <a:t>Authentication: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Basic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User / pass: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guest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guest</a:t>
            </a:r>
          </a:p>
          <a:p>
            <a:pPr>
              <a:lnSpc>
                <a:spcPct val="100000"/>
              </a:lnSpc>
            </a:pPr>
            <a:r>
              <a:rPr lang="en-US" dirty="0"/>
              <a:t>Body: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(empty)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Kinvey and Postman: Delete an Existing Post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34247" y="6156960"/>
            <a:ext cx="9320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https://judge.softuni.bg/Contests/356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012" y="2626609"/>
            <a:ext cx="7058669" cy="331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6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dirty="0"/>
              <a:t>yper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dirty="0"/>
              <a:t>ext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dirty="0"/>
              <a:t>ransfer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rotocol) 	</a:t>
            </a:r>
          </a:p>
          <a:p>
            <a:pPr lvl="1"/>
            <a:r>
              <a:rPr lang="en-US" dirty="0"/>
              <a:t>Text-based client-server protocol for the Internet</a:t>
            </a:r>
          </a:p>
          <a:p>
            <a:pPr lvl="1"/>
            <a:r>
              <a:rPr lang="en-US" dirty="0"/>
              <a:t>For transferring Web resources (HTML files, images, styles, etc.)</a:t>
            </a:r>
          </a:p>
          <a:p>
            <a:pPr lvl="1"/>
            <a:r>
              <a:rPr lang="en-US" dirty="0"/>
              <a:t>Request-response based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Basics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3845828" y="3844808"/>
            <a:ext cx="415926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 flipH="1" flipV="1">
            <a:off x="3845827" y="5626100"/>
            <a:ext cx="415926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4804281" y="4133404"/>
            <a:ext cx="2178289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HTTP request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4771367" y="5540720"/>
            <a:ext cx="2392322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157204" y="4051826"/>
            <a:ext cx="1907248" cy="2348974"/>
            <a:chOff x="8157204" y="3823226"/>
            <a:chExt cx="1907248" cy="2348974"/>
          </a:xfrm>
        </p:grpSpPr>
        <p:sp>
          <p:nvSpPr>
            <p:cNvPr id="12" name="TextBox 11"/>
            <p:cNvSpPr txBox="1"/>
            <p:nvPr/>
          </p:nvSpPr>
          <p:spPr>
            <a:xfrm>
              <a:off x="8219128" y="5710535"/>
              <a:ext cx="16572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Web Server</a:t>
              </a:r>
            </a:p>
          </p:txBody>
        </p:sp>
        <p:pic>
          <p:nvPicPr>
            <p:cNvPr id="14" name="Picture 2" descr="http://www.imid.adalet.gov.tr/baskanligimiz/subeler/subeler/kurum_arsivi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7204" y="3823226"/>
              <a:ext cx="1907248" cy="1907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1785220" y="4079722"/>
            <a:ext cx="2116982" cy="2397278"/>
            <a:chOff x="1785220" y="3851122"/>
            <a:chExt cx="2116982" cy="2397278"/>
          </a:xfrm>
        </p:grpSpPr>
        <p:pic>
          <p:nvPicPr>
            <p:cNvPr id="5126" name="Picture 6" descr="http://www.freevectors.net/files/large/LaptopIcon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5220" y="3851122"/>
              <a:ext cx="2116982" cy="2116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1940700" y="5786735"/>
              <a:ext cx="16572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Web Client</a:t>
              </a:r>
            </a:p>
          </p:txBody>
        </p:sp>
        <p:pic>
          <p:nvPicPr>
            <p:cNvPr id="1026" name="Picture 2" descr="Резултат с изображение за browser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3412" y="3990975"/>
              <a:ext cx="885825" cy="88582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930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URL: </a:t>
            </a:r>
            <a:r>
              <a:rPr lang="en-US" dirty="0">
                <a:hlinkClick r:id="rId2"/>
              </a:rPr>
              <a:t>https://baas.kinvey.com/appdata/{app_id}/posts/id</a:t>
            </a:r>
            <a:r>
              <a:rPr lang="en-US" dirty="0"/>
              <a:t> 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Choose an existing post's ID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Method: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PUT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Authentication: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Basic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User / pass: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guest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guest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Body (JSON):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Kinvey and Postman: Edit an Existing Post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34247" y="6172200"/>
            <a:ext cx="9320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https://judge.softuni.bg/Contests/356</a:t>
            </a:r>
            <a:endParaRPr lang="en-US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571182" y="5486400"/>
            <a:ext cx="11049000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{"title":"edited title", "body":"edited author", "hidden":true}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613" y="2362200"/>
            <a:ext cx="5830570" cy="277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6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URL: </a:t>
            </a:r>
            <a:r>
              <a:rPr lang="en-US" dirty="0">
                <a:hlinkClick r:id="rId2"/>
              </a:rPr>
              <a:t>https://baas.kinvey.com/user/{app_id}/login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Method: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POST</a:t>
            </a:r>
          </a:p>
          <a:p>
            <a:pPr>
              <a:lnSpc>
                <a:spcPct val="110000"/>
              </a:lnSpc>
            </a:pPr>
            <a:r>
              <a:rPr lang="en-US" dirty="0"/>
              <a:t>Authentication: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Basic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User / pass: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app_id</a:t>
            </a:r>
            <a:r>
              <a:rPr lang="en-US" dirty="0"/>
              <a:t> 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app_secret</a:t>
            </a:r>
          </a:p>
          <a:p>
            <a:pPr>
              <a:lnSpc>
                <a:spcPct val="110000"/>
              </a:lnSpc>
            </a:pPr>
            <a:r>
              <a:rPr lang="en-US" dirty="0"/>
              <a:t>Body: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Returns: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authtoken</a:t>
            </a:r>
            <a:r>
              <a:rPr lang="en-US" dirty="0"/>
              <a:t>, e.g.</a:t>
            </a:r>
            <a:endParaRPr lang="en-US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Kinvey and Postman: Login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34247" y="6191656"/>
            <a:ext cx="9320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https://judge.softuni.bg/Contests/356</a:t>
            </a:r>
            <a:endParaRPr lang="en-US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5332412" y="5486400"/>
            <a:ext cx="6287770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"authtoken":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"fd6d989d-0930-4c…wI="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724" y="2277672"/>
            <a:ext cx="4381458" cy="2549946"/>
          </a:xfrm>
          <a:prstGeom prst="rect">
            <a:avLst/>
          </a:prstGeom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08012" y="4732915"/>
            <a:ext cx="6248400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{"username":"…",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password":"…"}</a:t>
            </a:r>
          </a:p>
        </p:txBody>
      </p:sp>
    </p:spTree>
    <p:extLst>
      <p:ext uri="{BB962C8B-B14F-4D97-AF65-F5344CB8AC3E}">
        <p14:creationId xmlns:p14="http://schemas.microsoft.com/office/powerpoint/2010/main" val="231430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URL: </a:t>
            </a:r>
            <a:r>
              <a:rPr lang="en-US" dirty="0">
                <a:hlinkClick r:id="rId2"/>
              </a:rPr>
              <a:t>https://baas.kinvey.com/user/{app_id}/_logout</a:t>
            </a:r>
            <a:endParaRPr lang="en-US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Method: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POST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Authorization:</a:t>
            </a:r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Kinvey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authtoken&gt;</a:t>
            </a:r>
            <a:endParaRPr lang="en-US" i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Use the token given</a:t>
            </a:r>
            <a:br>
              <a:rPr lang="en-US" dirty="0"/>
            </a:br>
            <a:r>
              <a:rPr lang="en-US" dirty="0"/>
              <a:t>by the login request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Returns: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204 No Content</a:t>
            </a:r>
            <a:endParaRPr lang="en-US" b="1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Kinvey and Postman: Logout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566" y="2251015"/>
            <a:ext cx="6398246" cy="384498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466011" y="4423507"/>
            <a:ext cx="1905001" cy="300893"/>
          </a:xfrm>
          <a:prstGeom prst="rect">
            <a:avLst/>
          </a:prstGeom>
          <a:noFill/>
          <a:ln w="38100"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703651" y="4970576"/>
            <a:ext cx="3438761" cy="901019"/>
          </a:xfrm>
          <a:prstGeom prst="wedgeRoundRectCallout">
            <a:avLst>
              <a:gd name="adj1" fmla="val -822"/>
              <a:gd name="adj2" fmla="val -8856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Authorization: Kinvey &lt;authtoken&gt;</a:t>
            </a:r>
          </a:p>
        </p:txBody>
      </p:sp>
    </p:spTree>
    <p:extLst>
      <p:ext uri="{BB962C8B-B14F-4D97-AF65-F5344CB8AC3E}">
        <p14:creationId xmlns:p14="http://schemas.microsoft.com/office/powerpoint/2010/main" val="132026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147581"/>
            <a:ext cx="10363200" cy="1568497"/>
          </a:xfrm>
        </p:spPr>
        <p:txBody>
          <a:bodyPr/>
          <a:lstStyle/>
          <a:p>
            <a:r>
              <a:rPr lang="en-US" dirty="0"/>
              <a:t>Practice: Accessing the REST API from GitHub, Firebase, </a:t>
            </a:r>
            <a:r>
              <a:rPr lang="en-US" noProof="1"/>
              <a:t>Kinvey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594" y="762000"/>
            <a:ext cx="2912418" cy="30062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5243" t="16337" r="5243" b="16337"/>
          <a:stretch/>
        </p:blipFill>
        <p:spPr>
          <a:xfrm>
            <a:off x="781596" y="2683331"/>
            <a:ext cx="3484016" cy="1088954"/>
          </a:xfrm>
          <a:prstGeom prst="roundRect">
            <a:avLst>
              <a:gd name="adj" fmla="val 2015"/>
            </a:avLst>
          </a:prstGeom>
        </p:spPr>
      </p:pic>
      <p:pic>
        <p:nvPicPr>
          <p:cNvPr id="13314" name="Picture 2" descr="Резултат с изображение за kinvey log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95" t="-5267" r="-3595" b="-5267"/>
          <a:stretch/>
        </p:blipFill>
        <p:spPr bwMode="auto">
          <a:xfrm>
            <a:off x="7265427" y="2671217"/>
            <a:ext cx="4162985" cy="1113182"/>
          </a:xfrm>
          <a:prstGeom prst="roundRect">
            <a:avLst>
              <a:gd name="adj" fmla="val 2015"/>
            </a:avLst>
          </a:prstGeom>
          <a:solidFill>
            <a:schemeClr val="tx1"/>
          </a:solidFill>
        </p:spPr>
      </p:pic>
      <p:pic>
        <p:nvPicPr>
          <p:cNvPr id="13316" name="Picture 4" descr="Резултат с изображение за github ap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412" y="701147"/>
            <a:ext cx="1508653" cy="1508653"/>
          </a:xfrm>
          <a:prstGeom prst="roundRect">
            <a:avLst>
              <a:gd name="adj" fmla="val 207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5812" y="653366"/>
            <a:ext cx="2105741" cy="160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8951999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US" sz="3200" dirty="0"/>
              <a:t> is text-based request-response protocol</a:t>
            </a:r>
          </a:p>
          <a:p>
            <a:pPr lvl="1"/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REST</a:t>
            </a:r>
            <a:r>
              <a:rPr lang="en-US" sz="3000" dirty="0"/>
              <a:t> uses GET, POST, PUT, PATCH, DELETE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RESTful services </a:t>
            </a:r>
            <a:r>
              <a:rPr lang="en-US" sz="3200" dirty="0"/>
              <a:t>address resources by URL</a:t>
            </a:r>
          </a:p>
          <a:p>
            <a:pPr lvl="1"/>
            <a:r>
              <a:rPr lang="en-US" sz="3000" dirty="0"/>
              <a:t>Provide CRUD operations over HTTP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GitHub API </a:t>
            </a:r>
            <a:r>
              <a:rPr lang="en-US" sz="3200" dirty="0"/>
              <a:t>provides access to users, organizations, repos, commits, issues, wikis, gist, pull requests, …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Firebase </a:t>
            </a:r>
            <a:r>
              <a:rPr lang="en-US" sz="3200" dirty="0"/>
              <a:t>is JSON-based cloud database (</a:t>
            </a:r>
            <a:r>
              <a:rPr lang="en-US" sz="3200" noProof="1"/>
              <a:t>mBaaS</a:t>
            </a:r>
            <a:r>
              <a:rPr lang="en-US" sz="3200" dirty="0"/>
              <a:t>) with REST API</a:t>
            </a:r>
          </a:p>
          <a:p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Kinvey</a:t>
            </a:r>
            <a:r>
              <a:rPr lang="en-US" sz="3200" dirty="0"/>
              <a:t> is collection-based could database (</a:t>
            </a:r>
            <a:r>
              <a:rPr lang="en-US" sz="3200" noProof="1"/>
              <a:t>mBaaS</a:t>
            </a:r>
            <a:r>
              <a:rPr lang="en-US" sz="3200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 and REST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41699478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GB" dirty="0"/>
              <a:t> defines 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GB" dirty="0"/>
              <a:t> to indicate the desired action to be performed on the identified resource</a:t>
            </a:r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Methods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326983"/>
              </p:ext>
            </p:extLst>
          </p:nvPr>
        </p:nvGraphicFramePr>
        <p:xfrm>
          <a:off x="1903412" y="2590800"/>
          <a:ext cx="8382000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400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r>
                        <a:rPr lang="en-GB" sz="3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28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Retrieve / load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2800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Create / store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2800" dirty="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Update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8150298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2800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Delete (remove)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2800" dirty="0"/>
                        <a:t>PATCH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Update resource partially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2800" dirty="0"/>
                        <a:t>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Retrieve the resource's</a:t>
                      </a:r>
                      <a:r>
                        <a:rPr lang="en-GB" sz="2800" baseline="0" dirty="0"/>
                        <a:t> headers</a:t>
                      </a:r>
                      <a:endParaRPr lang="en-GB" sz="28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55907721"/>
                  </a:ext>
                </a:extLst>
              </a:tr>
            </a:tbl>
          </a:graphicData>
        </a:graphic>
      </p:graphicFrame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774" y="4274676"/>
            <a:ext cx="414564" cy="41456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635" y="3225379"/>
            <a:ext cx="402371" cy="41456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1212" y="5867770"/>
            <a:ext cx="414564" cy="323116"/>
          </a:xfrm>
          <a:prstGeom prst="rect">
            <a:avLst/>
          </a:prstGeom>
        </p:spPr>
      </p:pic>
      <p:pic>
        <p:nvPicPr>
          <p:cNvPr id="2048" name="Picture 20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2822" y="3731316"/>
            <a:ext cx="408467" cy="408467"/>
          </a:xfrm>
          <a:prstGeom prst="rect">
            <a:avLst/>
          </a:prstGeom>
        </p:spPr>
      </p:pic>
      <p:pic>
        <p:nvPicPr>
          <p:cNvPr id="2049" name="Picture 20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9774" y="4793972"/>
            <a:ext cx="377985" cy="377985"/>
          </a:xfrm>
          <a:prstGeom prst="rect">
            <a:avLst/>
          </a:prstGeom>
        </p:spPr>
      </p:pic>
      <p:pic>
        <p:nvPicPr>
          <p:cNvPr id="2051" name="Picture 20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7308" y="5308585"/>
            <a:ext cx="402371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32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5" name="Rectangle 3"/>
          <p:cNvSpPr>
            <a:spLocks noChangeArrowheads="1"/>
          </p:cNvSpPr>
          <p:nvPr/>
        </p:nvSpPr>
        <p:spPr bwMode="auto">
          <a:xfrm>
            <a:off x="758437" y="1074777"/>
            <a:ext cx="10689432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160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/users/testnakov/repos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</a:t>
            </a:r>
          </a:p>
          <a:p>
            <a:pPr marL="216000" indent="-457200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api.github.com</a:t>
            </a:r>
          </a:p>
          <a:p>
            <a:pPr marL="2160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Accept: */*</a:t>
            </a:r>
          </a:p>
          <a:p>
            <a:pPr marL="2160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Accept-Language: en</a:t>
            </a:r>
          </a:p>
          <a:p>
            <a:pPr marL="2160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Accept-Encoding: gzip, deflate</a:t>
            </a:r>
          </a:p>
          <a:p>
            <a:pPr marL="2160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Mozilla/5.0 (Windows NT 10.0; WOW64) AppleWebKit/537.36 (KHTML, like Gecko) Chrome/54.0.2840.71 Safari/537.36</a:t>
            </a:r>
          </a:p>
          <a:p>
            <a:pPr marL="2160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Connection: Keep-Alive</a:t>
            </a:r>
          </a:p>
          <a:p>
            <a:pPr marL="2160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Cache-Control: no-cache</a:t>
            </a:r>
          </a:p>
          <a:p>
            <a:pPr marL="216000" indent="-457200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932268" y="5943600"/>
            <a:ext cx="10363200" cy="0"/>
          </a:xfrm>
          <a:prstGeom prst="line">
            <a:avLst/>
          </a:prstGeom>
          <a:ln w="19050">
            <a:solidFill>
              <a:srgbClr val="F0A22E">
                <a:alpha val="50196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932268" y="1647089"/>
            <a:ext cx="10363200" cy="0"/>
          </a:xfrm>
          <a:prstGeom prst="line">
            <a:avLst/>
          </a:prstGeom>
          <a:ln w="19050">
            <a:solidFill>
              <a:srgbClr val="F0A22E">
                <a:alpha val="50196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GET Request – Example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713412" y="2057400"/>
            <a:ext cx="2507386" cy="645268"/>
          </a:xfrm>
          <a:prstGeom prst="wedgeRoundRectCallout">
            <a:avLst>
              <a:gd name="adj1" fmla="val -68171"/>
              <a:gd name="adj2" fmla="val 3745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headers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8714396" y="1261952"/>
            <a:ext cx="2991398" cy="680336"/>
          </a:xfrm>
          <a:prstGeom prst="wedgeRoundRectCallout">
            <a:avLst>
              <a:gd name="adj1" fmla="val -63354"/>
              <a:gd name="adj2" fmla="val -3566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request line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094412" y="5429656"/>
            <a:ext cx="2632507" cy="1017693"/>
          </a:xfrm>
          <a:prstGeom prst="wedgeRoundRectCallout">
            <a:avLst>
              <a:gd name="adj1" fmla="val -77641"/>
              <a:gd name="adj2" fmla="val 3132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request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body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is empty</a:t>
            </a:r>
          </a:p>
        </p:txBody>
      </p:sp>
    </p:spTree>
    <p:extLst>
      <p:ext uri="{BB962C8B-B14F-4D97-AF65-F5344CB8AC3E}">
        <p14:creationId xmlns:p14="http://schemas.microsoft.com/office/powerpoint/2010/main" val="1549770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POST Request – Example</a:t>
            </a:r>
          </a:p>
        </p:txBody>
      </p:sp>
      <p:sp>
        <p:nvSpPr>
          <p:cNvPr id="480259" name="Rectangle 3"/>
          <p:cNvSpPr>
            <a:spLocks noChangeArrowheads="1"/>
          </p:cNvSpPr>
          <p:nvPr/>
        </p:nvSpPr>
        <p:spPr bwMode="auto">
          <a:xfrm>
            <a:off x="619236" y="1058594"/>
            <a:ext cx="10947176" cy="54184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/repos/testnakov/test-nakov-repo/issues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api.github.com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Accept: */*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Accept-Language: en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Accept-Encoding: gzip, deflate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Mozilla/4.0</a:t>
            </a:r>
            <a:r>
              <a:rPr lang="bg-BG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(compatible;MSIE 6.0; Windows NT 5.0)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Connection: Keep-Alive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Cache-Control: no-cache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{"title":"Found a bug",</a:t>
            </a:r>
          </a:p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"body":"I'm having a problem with this.",</a:t>
            </a:r>
          </a:p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"labels":["bug","minor"]}</a:t>
            </a:r>
          </a:p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8216981" y="1639870"/>
            <a:ext cx="3098861" cy="641387"/>
          </a:xfrm>
          <a:prstGeom prst="wedgeRoundRectCallout">
            <a:avLst>
              <a:gd name="adj1" fmla="val -64656"/>
              <a:gd name="adj2" fmla="val -5977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request line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875212" y="1790414"/>
            <a:ext cx="2507386" cy="647986"/>
          </a:xfrm>
          <a:prstGeom prst="wedgeRoundRectCallout">
            <a:avLst>
              <a:gd name="adj1" fmla="val -66406"/>
              <a:gd name="adj2" fmla="val 4876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headers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753604" y="1524000"/>
            <a:ext cx="10674808" cy="0"/>
          </a:xfrm>
          <a:prstGeom prst="line">
            <a:avLst/>
          </a:prstGeom>
          <a:ln w="19050">
            <a:solidFill>
              <a:srgbClr val="F0A22E">
                <a:alpha val="50196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53604" y="4572000"/>
            <a:ext cx="10674808" cy="0"/>
          </a:xfrm>
          <a:prstGeom prst="line">
            <a:avLst/>
          </a:prstGeom>
          <a:ln w="19050">
            <a:solidFill>
              <a:srgbClr val="F0A22E">
                <a:alpha val="50196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718603" y="3886200"/>
            <a:ext cx="3914625" cy="994713"/>
          </a:xfrm>
          <a:prstGeom prst="wedgeRoundRectCallout">
            <a:avLst>
              <a:gd name="adj1" fmla="val -66833"/>
              <a:gd name="adj2" fmla="val 4416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request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body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holds  the submitted data</a:t>
            </a:r>
          </a:p>
        </p:txBody>
      </p:sp>
    </p:spTree>
    <p:extLst>
      <p:ext uri="{BB962C8B-B14F-4D97-AF65-F5344CB8AC3E}">
        <p14:creationId xmlns:p14="http://schemas.microsoft.com/office/powerpoint/2010/main" val="376981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– Example</a:t>
            </a:r>
          </a:p>
        </p:txBody>
      </p:sp>
      <p:sp>
        <p:nvSpPr>
          <p:cNvPr id="483331" name="Rectangle 3"/>
          <p:cNvSpPr>
            <a:spLocks noChangeArrowheads="1"/>
          </p:cNvSpPr>
          <p:nvPr/>
        </p:nvSpPr>
        <p:spPr bwMode="auto">
          <a:xfrm>
            <a:off x="946148" y="1295400"/>
            <a:ext cx="10253664" cy="51398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OK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Date: Fri, 1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Nov 2016 16:09:18 GMT+2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Server: Apache/2.2.14 (Linux)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Accept-Ranges: bytes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Content-Length: 84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text/html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&lt;head&gt;&lt;title&gt;Test&lt;/title&gt;&lt;/head&gt;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&lt;body&gt;Test HTML page.&lt;/body&gt;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977613" y="1038376"/>
            <a:ext cx="4228119" cy="634078"/>
          </a:xfrm>
          <a:prstGeom prst="wedgeRoundRectCallout">
            <a:avLst>
              <a:gd name="adj1" fmla="val -66440"/>
              <a:gd name="adj2" fmla="val 3217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status line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566226" y="3072744"/>
            <a:ext cx="2647646" cy="1040915"/>
          </a:xfrm>
          <a:prstGeom prst="wedgeRoundRectCallout">
            <a:avLst>
              <a:gd name="adj1" fmla="val -70858"/>
              <a:gd name="adj2" fmla="val -3256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headers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8075612" y="4963508"/>
            <a:ext cx="2667000" cy="1036836"/>
          </a:xfrm>
          <a:prstGeom prst="wedgeRoundRectCallout">
            <a:avLst>
              <a:gd name="adj1" fmla="val -69913"/>
              <a:gd name="adj2" fmla="val 2851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body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1114441" y="1857984"/>
            <a:ext cx="9932971" cy="0"/>
          </a:xfrm>
          <a:prstGeom prst="line">
            <a:avLst/>
          </a:prstGeom>
          <a:ln w="19050">
            <a:solidFill>
              <a:srgbClr val="F0A22E">
                <a:alpha val="50196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114441" y="4572000"/>
            <a:ext cx="9932971" cy="0"/>
          </a:xfrm>
          <a:prstGeom prst="line">
            <a:avLst/>
          </a:prstGeom>
          <a:ln w="19050">
            <a:solidFill>
              <a:srgbClr val="F0A22E">
                <a:alpha val="50196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37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Status Codes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599225"/>
              </p:ext>
            </p:extLst>
          </p:nvPr>
        </p:nvGraphicFramePr>
        <p:xfrm>
          <a:off x="645300" y="1160832"/>
          <a:ext cx="10906444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77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3069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538024">
                  <a:extLst>
                    <a:ext uri="{9D8B030D-6E8A-4147-A177-3AD203B41FA5}">
                      <a16:colId xmlns="" xmlns:a16="http://schemas.microsoft.com/office/drawing/2014/main" val="2711189070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r>
                        <a:rPr lang="en-GB" sz="3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Status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2800" b="1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Successfully</a:t>
                      </a:r>
                      <a:r>
                        <a:rPr lang="en-GB" sz="2800" baseline="0" dirty="0"/>
                        <a:t> retrieved resource</a:t>
                      </a:r>
                      <a:endParaRPr lang="en-GB" sz="28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2800" b="1" dirty="0"/>
                        <a:t>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Created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A new resource was created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2800" b="1" dirty="0"/>
                        <a:t>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No 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Request</a:t>
                      </a:r>
                      <a:r>
                        <a:rPr lang="en-GB" sz="2800" baseline="0" dirty="0"/>
                        <a:t> has nothing to return</a:t>
                      </a:r>
                      <a:endParaRPr lang="en-GB" sz="28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3579766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2800" b="1" dirty="0"/>
                        <a:t>301 </a:t>
                      </a:r>
                      <a:r>
                        <a:rPr lang="en-GB" sz="2800" b="0" dirty="0"/>
                        <a:t>/</a:t>
                      </a:r>
                      <a:r>
                        <a:rPr lang="en-GB" sz="2800" b="1" dirty="0"/>
                        <a:t> 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Moved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Moved to another location (redirect)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8150298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2800" b="1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Bad Request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Invalid request / syntax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2800" b="1" dirty="0"/>
                        <a:t>401 </a:t>
                      </a:r>
                      <a:r>
                        <a:rPr lang="en-GB" sz="2800" b="0" dirty="0"/>
                        <a:t>/</a:t>
                      </a:r>
                      <a:r>
                        <a:rPr lang="en-GB" sz="2800" b="1" dirty="0"/>
                        <a:t> 403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Unauthorized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A</a:t>
                      </a:r>
                      <a:r>
                        <a:rPr lang="en-GB" sz="2800" baseline="0" dirty="0"/>
                        <a:t>uthentication failed / Access denied</a:t>
                      </a:r>
                      <a:endParaRPr lang="en-GB" sz="28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2800" b="1" dirty="0"/>
                        <a:t>404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Not Found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Invalid resource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5590772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2800" b="1" dirty="0"/>
                        <a:t>409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Conflict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Conflict was detected, e.g. duplicated email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10249099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2800" b="1" dirty="0"/>
                        <a:t>500 </a:t>
                      </a:r>
                      <a:r>
                        <a:rPr lang="en-GB" sz="2800" b="0" dirty="0"/>
                        <a:t>/</a:t>
                      </a:r>
                      <a:r>
                        <a:rPr lang="en-GB" sz="2800" b="1" dirty="0"/>
                        <a:t> 503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Server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Internal server</a:t>
                      </a:r>
                      <a:r>
                        <a:rPr lang="en-GB" sz="2800" baseline="0" dirty="0"/>
                        <a:t> error / Service unavailable</a:t>
                      </a:r>
                      <a:endParaRPr lang="en-GB" sz="28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16844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1562732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2868</TotalTime>
  <Words>1669</Words>
  <Application>Microsoft Office PowerPoint</Application>
  <PresentationFormat>Custom</PresentationFormat>
  <Paragraphs>394</Paragraphs>
  <Slides>47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SoftUni 16x9</vt:lpstr>
      <vt:lpstr>HTTP and REST</vt:lpstr>
      <vt:lpstr>Table of Contents</vt:lpstr>
      <vt:lpstr>Have a Question?</vt:lpstr>
      <vt:lpstr>HTTP Basics</vt:lpstr>
      <vt:lpstr>HTTP Request Methods</vt:lpstr>
      <vt:lpstr>HTTP GET Request – Example</vt:lpstr>
      <vt:lpstr>HTTP POST Request – Example</vt:lpstr>
      <vt:lpstr>HTTP Response – Example</vt:lpstr>
      <vt:lpstr>HTTP Response Status Codes</vt:lpstr>
      <vt:lpstr>Content-Type and Disposition</vt:lpstr>
      <vt:lpstr>HTTP Developer Tools</vt:lpstr>
      <vt:lpstr>Chrome Developer Tools</vt:lpstr>
      <vt:lpstr>Fiddler</vt:lpstr>
      <vt:lpstr>HTTP Tools for Developers</vt:lpstr>
      <vt:lpstr>REST and RESTful Services</vt:lpstr>
      <vt:lpstr>REST and RESTful Services – Example</vt:lpstr>
      <vt:lpstr>GitHub REST API</vt:lpstr>
      <vt:lpstr>GitHub API</vt:lpstr>
      <vt:lpstr>GitHub API (2)</vt:lpstr>
      <vt:lpstr>Submitting Problems to the Judge</vt:lpstr>
      <vt:lpstr>Firebase</vt:lpstr>
      <vt:lpstr>Firebase</vt:lpstr>
      <vt:lpstr>Firebase – Put Some Data in the DB</vt:lpstr>
      <vt:lpstr>Firebase REST API</vt:lpstr>
      <vt:lpstr>Accessing Firebase REST API with Postman</vt:lpstr>
      <vt:lpstr>Firebase REST API – CRUD Operations</vt:lpstr>
      <vt:lpstr>Firebase REST API – CRUD Operations (2)</vt:lpstr>
      <vt:lpstr>Kinvey</vt:lpstr>
      <vt:lpstr>Kinvey as JS Back-End</vt:lpstr>
      <vt:lpstr>Kinvey: Registration</vt:lpstr>
      <vt:lpstr>Kinvey: Create an App Backend</vt:lpstr>
      <vt:lpstr>Kinvey: Create a User</vt:lpstr>
      <vt:lpstr>Kinvey: Create a Data Collection</vt:lpstr>
      <vt:lpstr>Kinvey: Create Data Columns</vt:lpstr>
      <vt:lpstr>Kinvey: Create Data Rows</vt:lpstr>
      <vt:lpstr>Test Your Backend with Postman</vt:lpstr>
      <vt:lpstr>Kinvey and Postman: List All Posts</vt:lpstr>
      <vt:lpstr>Kinvey and Postman: Create a New Post</vt:lpstr>
      <vt:lpstr>Kinvey and Postman: Delete an Existing Post</vt:lpstr>
      <vt:lpstr>Kinvey and Postman: Edit an Existing Post</vt:lpstr>
      <vt:lpstr>Kinvey and Postman: Login</vt:lpstr>
      <vt:lpstr>Kinvey and Postman: Logout</vt:lpstr>
      <vt:lpstr>Practice: Accessing the REST API from GitHub, Firebase, Kinvey</vt:lpstr>
      <vt:lpstr>Summary</vt:lpstr>
      <vt:lpstr>HTTP and REST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 and REST</dc:title>
  <dc:subject>JavaScript Applications - Practical Training Course @ SoftUni</dc:subject>
  <dc:creator>Software University Foundation</dc:creator>
  <cp:keywords>JS, JavaScript, programming, course, AJAX, jQuery, REST, SoftUni, Software University</cp:keywords>
  <dc:description>JavaScript Applications Course @ SoftUni - https://softuni.bg/courses/javascript-applications</dc:description>
  <cp:lastModifiedBy>_NERO_</cp:lastModifiedBy>
  <cp:revision>103</cp:revision>
  <dcterms:created xsi:type="dcterms:W3CDTF">2014-01-02T17:00:34Z</dcterms:created>
  <dcterms:modified xsi:type="dcterms:W3CDTF">2018-03-19T16:27:13Z</dcterms:modified>
  <cp:category>JS, JavaScript, front-end, AJAX, REST, ES6,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